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1" r:id="rId4"/>
    <p:sldId id="258" r:id="rId5"/>
    <p:sldId id="262" r:id="rId6"/>
    <p:sldId id="264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29" autoAdjust="0"/>
    <p:restoredTop sz="94660"/>
  </p:normalViewPr>
  <p:slideViewPr>
    <p:cSldViewPr snapToGrid="0">
      <p:cViewPr varScale="1">
        <p:scale>
          <a:sx n="165" d="100"/>
          <a:sy n="165" d="100"/>
        </p:scale>
        <p:origin x="66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DF3F4-4C09-4F69-A211-885F7F377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76A798-21C5-4237-A756-F3F2AD062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AC282-F65B-44D3-81C4-C822C50D8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7DA3-C934-459D-8AEF-35ED6CE78636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C7052-9296-468B-A12A-E74283640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B2AF1-8E3B-4ACC-AE18-C7BFA1CBA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15E4-EB06-48A1-9825-C2EE95DB1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158F0-8A0F-4733-B6F2-F08FA049E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CB3648-8143-4923-8AE8-591F333C7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8DECC-2705-4C1D-A770-045BCEBFA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7DA3-C934-459D-8AEF-35ED6CE78636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7716E-DE51-4CF7-9193-8527D368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B45AA-BFF1-4123-B663-920CD47BD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15E4-EB06-48A1-9825-C2EE95DB1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1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A0578E-3088-45F3-8205-FEFA8D9AB1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1EE03E-5C3B-4EB7-9DED-B7AE87186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9885F-EC44-47F7-8530-4296A4370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7DA3-C934-459D-8AEF-35ED6CE78636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8B700-9D33-4CAD-A103-F7450993D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025BB-2D42-47C4-9DD7-63AFFDCE4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15E4-EB06-48A1-9825-C2EE95DB1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0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36FF7-8CFA-499B-9C08-AB8220ED5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2D837-D587-4B1A-937B-3C790B794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A4794-2D31-496F-9C31-01BECF937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7DA3-C934-459D-8AEF-35ED6CE78636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683D8-11C1-4026-8C02-C170DFDD4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1AB49-E974-4A04-9CCD-5CB66F95A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15E4-EB06-48A1-9825-C2EE95DB1BF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7F0DA4-49E5-A2FD-FAF1-828048857D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7846" y="6383217"/>
            <a:ext cx="1320956" cy="5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6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A2642-6218-4D64-8BF6-F56E53182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4D1FE-F20C-4FDA-915C-6E0E47E87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21988-AD3F-4913-8FE4-9147EE3B1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7DA3-C934-459D-8AEF-35ED6CE78636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A5ABF-D4DF-4EA6-A9A6-98E0B9393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3A2D5-72E4-4BB2-9FC3-951F3C0AF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15E4-EB06-48A1-9825-C2EE95DB1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4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B5E17-AD8E-4F79-ADB5-3B99D5900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60AAE-3901-49A6-B0D0-F692F1344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63FD33-FC19-4BF3-85C5-A8716888A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2D187-3A0F-4092-B0D4-2F0516F54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7DA3-C934-459D-8AEF-35ED6CE78636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D6BA9-9133-479B-92A2-D0402B55A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EE747-67F7-470A-AB0F-A6136652C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15E4-EB06-48A1-9825-C2EE95DB1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3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CAF7A-758A-4F9E-93DC-9454B932B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28DFE-9621-44A7-A88A-1F325C42F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C55E08-0E29-43A5-8E8D-B754FDD86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28E76C-EEBC-4FEF-BEFD-1587035E26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994807-7E2D-4F26-A304-AE6246279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083F83-F2AD-4C1D-8F76-2FACA3AAF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7DA3-C934-459D-8AEF-35ED6CE78636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43D1D9-BA69-4706-910B-8AE24669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445588-840F-4F90-8288-854280E2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15E4-EB06-48A1-9825-C2EE95DB1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7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06183-3405-4DCC-BBCB-434D34BA8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73B1F-F30E-400D-ADAA-CD2C59E1A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7DA3-C934-459D-8AEF-35ED6CE78636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5A448-C336-43A6-A458-EC9F4759A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9FE18C-EEAE-4593-9ED8-8312ABE0D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15E4-EB06-48A1-9825-C2EE95DB1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7B46EF-42EA-4BB4-A8F3-2EE023089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7DA3-C934-459D-8AEF-35ED6CE78636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86F92-26BD-4D64-A569-3C4152A08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CA3428-B8CD-489B-A1ED-02C3F70B5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15E4-EB06-48A1-9825-C2EE95DB1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29F2B-21E2-4B29-BA0B-93E69417E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765B5-44D7-46C2-BB44-1058810CE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6D31D-050F-43D9-83EC-A36ED18B5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C2545-506C-4F21-A80B-3AD067F0A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7DA3-C934-459D-8AEF-35ED6CE78636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81563F-AF32-4891-9C42-8D1B0A1D4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193B5-1E24-48FC-840A-284F7CEB9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15E4-EB06-48A1-9825-C2EE95DB1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9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EF08A-8C11-40B9-A451-6D6B2BCE9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8A3D83-01A9-4DBD-83B6-A0C61F56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E1D76-16F0-4860-80C2-B72DCB629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564D72-94BC-487F-BD7B-18C0462EC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7DA3-C934-459D-8AEF-35ED6CE78636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00BF1-AC0F-49FC-83F0-853F79F12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B87D29-078D-4496-9BEA-AE280B688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15E4-EB06-48A1-9825-C2EE95DB1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91DFC0-A276-473B-BECD-B43C139D1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6E2E6-0A63-4C21-ABFA-DCC22D37B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6FBAC-2C36-4565-A249-C664FA1C7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97DA3-C934-459D-8AEF-35ED6CE78636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F03D3-6819-45D5-BA4A-50B79AF26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2E0CE-56C6-4C55-A318-CBEC02DC6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B15E4-EB06-48A1-9825-C2EE95DB1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6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zappe@pi-rad.io" TargetMode="External"/><Relationship Id="rId2" Type="http://schemas.openxmlformats.org/officeDocument/2006/relationships/hyperlink" Target="mailto:aditya.dhananjay@pi-rad.i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2CE9C-989C-4257-B836-5EE0F7F54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98860"/>
            <a:ext cx="12192000" cy="2387600"/>
          </a:xfrm>
        </p:spPr>
        <p:txBody>
          <a:bodyPr>
            <a:normAutofit/>
          </a:bodyPr>
          <a:lstStyle/>
          <a:p>
            <a:r>
              <a:rPr lang="en-US" b="1" dirty="0"/>
              <a:t>FR3 (6-24 GHz)</a:t>
            </a:r>
            <a:br>
              <a:rPr lang="en-US" b="1" dirty="0"/>
            </a:br>
            <a:r>
              <a:rPr lang="en-US" b="1" dirty="0"/>
              <a:t>Software-defined Radio Kit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26D477-1762-43A6-9227-351F675EA1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6804"/>
            <a:ext cx="9144000" cy="1411995"/>
          </a:xfrm>
        </p:spPr>
        <p:txBody>
          <a:bodyPr/>
          <a:lstStyle/>
          <a:p>
            <a:r>
              <a:rPr lang="en-US" dirty="0"/>
              <a:t>Contact: founders@pi-rad.io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EEFC3D-F69E-4387-2249-1EC9FA013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903" y="5638800"/>
            <a:ext cx="2878193" cy="115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74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43957-13B8-4404-8ECE-57CABBAAA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22" y="50003"/>
            <a:ext cx="12192000" cy="983615"/>
          </a:xfrm>
        </p:spPr>
        <p:txBody>
          <a:bodyPr>
            <a:normAutofit/>
          </a:bodyPr>
          <a:lstStyle/>
          <a:p>
            <a:r>
              <a:rPr lang="en-US" sz="4400" b="1" dirty="0"/>
              <a:t>Pi-Radio 2-channel FR3 SDR Front-end Kit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C22E3B7-A4C5-60A6-CBFF-CF45A6BFE755}"/>
              </a:ext>
            </a:extLst>
          </p:cNvPr>
          <p:cNvSpPr txBox="1">
            <a:spLocks/>
          </p:cNvSpPr>
          <p:nvPr/>
        </p:nvSpPr>
        <p:spPr>
          <a:xfrm>
            <a:off x="8344943" y="5822052"/>
            <a:ext cx="2703333" cy="942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Plug to any existing</a:t>
            </a:r>
          </a:p>
          <a:p>
            <a:r>
              <a:rPr lang="en-US" sz="1400" b="1" dirty="0"/>
              <a:t>sub-6 GHz SDR</a:t>
            </a:r>
          </a:p>
          <a:p>
            <a:r>
              <a:rPr lang="en-US" sz="1400" b="1" dirty="0"/>
              <a:t>(Ex: USRP, </a:t>
            </a:r>
            <a:r>
              <a:rPr lang="en-US" sz="1400" b="1" dirty="0" err="1"/>
              <a:t>RFSoC</a:t>
            </a:r>
            <a:r>
              <a:rPr lang="en-US" sz="1400" b="1" dirty="0"/>
              <a:t>, Pluto, </a:t>
            </a:r>
            <a:r>
              <a:rPr lang="en-US" sz="1400" b="1" dirty="0" err="1"/>
              <a:t>etc</a:t>
            </a:r>
            <a:r>
              <a:rPr lang="en-US" sz="1400" b="1" dirty="0"/>
              <a:t>)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4B7A6C2-6D59-012E-E4DB-51620B46FE1D}"/>
              </a:ext>
            </a:extLst>
          </p:cNvPr>
          <p:cNvSpPr txBox="1">
            <a:spLocks/>
          </p:cNvSpPr>
          <p:nvPr/>
        </p:nvSpPr>
        <p:spPr>
          <a:xfrm>
            <a:off x="3219542" y="5352508"/>
            <a:ext cx="2863303" cy="561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/>
              <a:t>Simple interface (SMA cables)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B8F284A-2E43-F382-BA90-AC780C54DC51}"/>
              </a:ext>
            </a:extLst>
          </p:cNvPr>
          <p:cNvCxnSpPr>
            <a:cxnSpLocks/>
          </p:cNvCxnSpPr>
          <p:nvPr/>
        </p:nvCxnSpPr>
        <p:spPr>
          <a:xfrm flipH="1">
            <a:off x="2862319" y="5642560"/>
            <a:ext cx="607324" cy="0"/>
          </a:xfrm>
          <a:prstGeom prst="straightConnector1">
            <a:avLst/>
          </a:prstGeom>
          <a:ln w="15875"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>
            <a:extLst>
              <a:ext uri="{FF2B5EF4-FFF2-40B4-BE49-F238E27FC236}">
                <a16:creationId xmlns:a16="http://schemas.microsoft.com/office/drawing/2014/main" id="{0BAD14C8-059C-D02A-FE6C-BCA890838495}"/>
              </a:ext>
            </a:extLst>
          </p:cNvPr>
          <p:cNvSpPr txBox="1">
            <a:spLocks/>
          </p:cNvSpPr>
          <p:nvPr/>
        </p:nvSpPr>
        <p:spPr>
          <a:xfrm>
            <a:off x="2464019" y="4731220"/>
            <a:ext cx="10205039" cy="808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highlight>
                  <a:srgbClr val="FFFF00"/>
                </a:highlight>
                <a:latin typeface="+mn-lt"/>
              </a:rPr>
              <a:t>Start using your favorite software tools &amp; workflows with FR3 (6-24 GHz)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1C733342-F204-2626-7D0D-2BAED26471A5}"/>
              </a:ext>
            </a:extLst>
          </p:cNvPr>
          <p:cNvSpPr txBox="1">
            <a:spLocks/>
          </p:cNvSpPr>
          <p:nvPr/>
        </p:nvSpPr>
        <p:spPr>
          <a:xfrm>
            <a:off x="10411632" y="5493866"/>
            <a:ext cx="1600303" cy="297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i="1" dirty="0"/>
              <a:t>*All logos and images belong to the copyright holders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D9274B2-E442-D431-028A-7EEC7EB0ED93}"/>
              </a:ext>
            </a:extLst>
          </p:cNvPr>
          <p:cNvGrpSpPr/>
          <p:nvPr/>
        </p:nvGrpSpPr>
        <p:grpSpPr>
          <a:xfrm>
            <a:off x="312693" y="791937"/>
            <a:ext cx="2519547" cy="4727144"/>
            <a:chOff x="2065530" y="691639"/>
            <a:chExt cx="2519547" cy="472714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33C83D0-213D-4E59-A0BA-A2FC06324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5530" y="3381264"/>
              <a:ext cx="2519547" cy="203751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CF93C05-4975-4D8F-91B1-EF1D24D2B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5573" y="1112224"/>
              <a:ext cx="2519504" cy="2028780"/>
            </a:xfrm>
            <a:prstGeom prst="rect">
              <a:avLst/>
            </a:prstGeom>
          </p:spPr>
        </p:pic>
        <p:sp>
          <p:nvSpPr>
            <p:cNvPr id="41" name="Title 1">
              <a:extLst>
                <a:ext uri="{FF2B5EF4-FFF2-40B4-BE49-F238E27FC236}">
                  <a16:creationId xmlns:a16="http://schemas.microsoft.com/office/drawing/2014/main" id="{7CE49934-B099-1C22-0982-85FCA649C7FD}"/>
                </a:ext>
              </a:extLst>
            </p:cNvPr>
            <p:cNvSpPr txBox="1">
              <a:spLocks/>
            </p:cNvSpPr>
            <p:nvPr/>
          </p:nvSpPr>
          <p:spPr>
            <a:xfrm>
              <a:off x="2312490" y="691639"/>
              <a:ext cx="2025625" cy="6460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b="1" dirty="0"/>
                <a:t>Antenna Board</a:t>
              </a:r>
            </a:p>
          </p:txBody>
        </p:sp>
        <p:sp>
          <p:nvSpPr>
            <p:cNvPr id="42" name="Title 1">
              <a:extLst>
                <a:ext uri="{FF2B5EF4-FFF2-40B4-BE49-F238E27FC236}">
                  <a16:creationId xmlns:a16="http://schemas.microsoft.com/office/drawing/2014/main" id="{9BAD39DD-6E38-C95C-944B-B8B44864323A}"/>
                </a:ext>
              </a:extLst>
            </p:cNvPr>
            <p:cNvSpPr txBox="1">
              <a:spLocks/>
            </p:cNvSpPr>
            <p:nvPr/>
          </p:nvSpPr>
          <p:spPr>
            <a:xfrm>
              <a:off x="2560467" y="2972617"/>
              <a:ext cx="1538799" cy="6460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b="1" dirty="0"/>
                <a:t>Transceiver Board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BCFDFC1-5D8D-166F-0BF6-6C5C3472973E}"/>
              </a:ext>
            </a:extLst>
          </p:cNvPr>
          <p:cNvGrpSpPr/>
          <p:nvPr/>
        </p:nvGrpSpPr>
        <p:grpSpPr>
          <a:xfrm>
            <a:off x="308814" y="5763943"/>
            <a:ext cx="8036129" cy="1075754"/>
            <a:chOff x="1808285" y="5620012"/>
            <a:chExt cx="8036129" cy="1075754"/>
          </a:xfrm>
        </p:grpSpPr>
        <p:pic>
          <p:nvPicPr>
            <p:cNvPr id="1026" name="Picture 2" descr="DigilentEttus USRP B210 ENC">
              <a:extLst>
                <a:ext uri="{FF2B5EF4-FFF2-40B4-BE49-F238E27FC236}">
                  <a16:creationId xmlns:a16="http://schemas.microsoft.com/office/drawing/2014/main" id="{F48CF041-415F-486D-94A5-0815890497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057" y="5998110"/>
              <a:ext cx="1039489" cy="505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encrypted-tbn0.gstatic.com/images?q=tbn:ANd9GcQDycu2q1yiZvcsdjG6lcVhMNFqmIHmwQDqSYONu_ftHogKZzIC2akb7mIEBfaSEvirF_w&amp;usqp=CAU">
              <a:extLst>
                <a:ext uri="{FF2B5EF4-FFF2-40B4-BE49-F238E27FC236}">
                  <a16:creationId xmlns:a16="http://schemas.microsoft.com/office/drawing/2014/main" id="{BA33EF00-0B11-4020-B4CF-D376ED7CE1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397" y="5839956"/>
              <a:ext cx="1021824" cy="707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s://mm.digikey.com/Volume0/opasdata/d220001/medias/images/2220/MFG_ADALM-PLUTO.jpg">
              <a:extLst>
                <a:ext uri="{FF2B5EF4-FFF2-40B4-BE49-F238E27FC236}">
                  <a16:creationId xmlns:a16="http://schemas.microsoft.com/office/drawing/2014/main" id="{10249E5C-9A10-4345-ADD6-AB21F7AB7E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124" y="5632776"/>
              <a:ext cx="1062990" cy="1062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USRP N310 | Ettus Research, a National Instruments Brand | The leader in  Software Defined Radio (SDR)">
              <a:extLst>
                <a:ext uri="{FF2B5EF4-FFF2-40B4-BE49-F238E27FC236}">
                  <a16:creationId xmlns:a16="http://schemas.microsoft.com/office/drawing/2014/main" id="{7DA3148B-6F51-0663-D168-CBCE531D1F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4475" y="5867105"/>
              <a:ext cx="1400902" cy="745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USRP E310 Embedded Software Defined Radio (SDR) - Ettus Research | Ettus  Research, a National Instruments Brand | The leader in Software Defined  Radio (SDR)">
              <a:extLst>
                <a:ext uri="{FF2B5EF4-FFF2-40B4-BE49-F238E27FC236}">
                  <a16:creationId xmlns:a16="http://schemas.microsoft.com/office/drawing/2014/main" id="{0EE6DF47-C27F-01C6-7267-30B6F9BA77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77"/>
            <a:stretch/>
          </p:blipFill>
          <p:spPr bwMode="auto">
            <a:xfrm>
              <a:off x="6649961" y="5898370"/>
              <a:ext cx="1233116" cy="781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STEMLab Starter Kits - Red Pitaya | Mouser">
              <a:extLst>
                <a:ext uri="{FF2B5EF4-FFF2-40B4-BE49-F238E27FC236}">
                  <a16:creationId xmlns:a16="http://schemas.microsoft.com/office/drawing/2014/main" id="{BEE3F562-D1E7-75C8-633D-47D26A78D1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7056" y="5646138"/>
              <a:ext cx="1422239" cy="1033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EK-U1-ZCU216-ES1-G Xilinx | Mouser">
              <a:extLst>
                <a:ext uri="{FF2B5EF4-FFF2-40B4-BE49-F238E27FC236}">
                  <a16:creationId xmlns:a16="http://schemas.microsoft.com/office/drawing/2014/main" id="{AC05C39D-7A32-69C7-6200-7ACA32A5E9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8127" y="5664741"/>
              <a:ext cx="996287" cy="996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5620290-4FD8-6DA0-84A8-13AA821073B1}"/>
                </a:ext>
              </a:extLst>
            </p:cNvPr>
            <p:cNvSpPr/>
            <p:nvPr/>
          </p:nvSpPr>
          <p:spPr>
            <a:xfrm>
              <a:off x="1808285" y="5620012"/>
              <a:ext cx="8036129" cy="10590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BA4D90A0-A9D0-E97D-B854-BD5A2565A5A8}"/>
              </a:ext>
            </a:extLst>
          </p:cNvPr>
          <p:cNvSpPr txBox="1">
            <a:spLocks/>
          </p:cNvSpPr>
          <p:nvPr/>
        </p:nvSpPr>
        <p:spPr>
          <a:xfrm>
            <a:off x="2862319" y="2391630"/>
            <a:ext cx="2991068" cy="1873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b="1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3346E6C-D711-33F5-D0A0-74490F231DBC}"/>
              </a:ext>
            </a:extLst>
          </p:cNvPr>
          <p:cNvCxnSpPr/>
          <p:nvPr/>
        </p:nvCxnSpPr>
        <p:spPr>
          <a:xfrm>
            <a:off x="521353" y="5524671"/>
            <a:ext cx="0" cy="2167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FF308C5-4379-8274-FBCD-D6784AF3EAF9}"/>
              </a:ext>
            </a:extLst>
          </p:cNvPr>
          <p:cNvCxnSpPr/>
          <p:nvPr/>
        </p:nvCxnSpPr>
        <p:spPr>
          <a:xfrm>
            <a:off x="774288" y="5524948"/>
            <a:ext cx="0" cy="2167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2AC47CD-D753-8C90-70B2-53DF75732B24}"/>
              </a:ext>
            </a:extLst>
          </p:cNvPr>
          <p:cNvCxnSpPr/>
          <p:nvPr/>
        </p:nvCxnSpPr>
        <p:spPr>
          <a:xfrm>
            <a:off x="2396430" y="5527024"/>
            <a:ext cx="0" cy="2167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5ED251E-9359-B2F1-F093-63F1604453FD}"/>
              </a:ext>
            </a:extLst>
          </p:cNvPr>
          <p:cNvCxnSpPr/>
          <p:nvPr/>
        </p:nvCxnSpPr>
        <p:spPr>
          <a:xfrm>
            <a:off x="2640014" y="5525835"/>
            <a:ext cx="0" cy="2167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B584D501-0880-5254-DA81-5424915ED1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7846" y="6383217"/>
            <a:ext cx="1320956" cy="5292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75D99D-4547-4CCB-3953-0DB76849C3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30571" y="1228325"/>
            <a:ext cx="8671937" cy="36089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8790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00AE7-543A-970F-CDC8-C12B1EA85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44EC1A-1643-9F23-DF99-3EC61E944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763" y="1438645"/>
            <a:ext cx="5192473" cy="4199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667265-938C-9CE8-38AD-D0F9B4851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73" y="26014"/>
            <a:ext cx="12192000" cy="983615"/>
          </a:xfrm>
        </p:spPr>
        <p:txBody>
          <a:bodyPr>
            <a:normAutofit/>
          </a:bodyPr>
          <a:lstStyle/>
          <a:p>
            <a:r>
              <a:rPr lang="en-US" b="1" dirty="0"/>
              <a:t>Data Plane: Analog Signal Processing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9D4039-EFEC-E7C6-C02D-C6835F2E9AC3}"/>
              </a:ext>
            </a:extLst>
          </p:cNvPr>
          <p:cNvSpPr/>
          <p:nvPr/>
        </p:nvSpPr>
        <p:spPr>
          <a:xfrm>
            <a:off x="7585166" y="5012835"/>
            <a:ext cx="957943" cy="6248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E9EBE59-1244-59B5-8E44-5CF54C1A5637}"/>
              </a:ext>
            </a:extLst>
          </p:cNvPr>
          <p:cNvSpPr txBox="1">
            <a:spLocks/>
          </p:cNvSpPr>
          <p:nvPr/>
        </p:nvSpPr>
        <p:spPr>
          <a:xfrm>
            <a:off x="9146902" y="4946365"/>
            <a:ext cx="3045098" cy="757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TX Side: 2-channel IF </a:t>
            </a:r>
          </a:p>
          <a:p>
            <a:r>
              <a:rPr lang="en-US" sz="2000" b="1" u="sng" dirty="0"/>
              <a:t>Input (from USRP/</a:t>
            </a:r>
            <a:r>
              <a:rPr lang="en-US" sz="2000" b="1" u="sng" dirty="0" err="1"/>
              <a:t>RFSoC</a:t>
            </a:r>
            <a:r>
              <a:rPr lang="en-US" sz="2000" b="1" u="sng" dirty="0"/>
              <a:t>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B29F2FB-CDBB-CDC9-87E9-E3C4B9A704D3}"/>
              </a:ext>
            </a:extLst>
          </p:cNvPr>
          <p:cNvCxnSpPr>
            <a:cxnSpLocks/>
          </p:cNvCxnSpPr>
          <p:nvPr/>
        </p:nvCxnSpPr>
        <p:spPr>
          <a:xfrm>
            <a:off x="8543109" y="5271188"/>
            <a:ext cx="53122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6B90F2B-A187-0894-F6E3-96AC50DF0ADE}"/>
              </a:ext>
            </a:extLst>
          </p:cNvPr>
          <p:cNvSpPr/>
          <p:nvPr/>
        </p:nvSpPr>
        <p:spPr>
          <a:xfrm>
            <a:off x="7585166" y="1438646"/>
            <a:ext cx="957943" cy="54958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10E7B09-BA0D-E015-F336-F17B5340FC51}"/>
              </a:ext>
            </a:extLst>
          </p:cNvPr>
          <p:cNvSpPr txBox="1">
            <a:spLocks/>
          </p:cNvSpPr>
          <p:nvPr/>
        </p:nvSpPr>
        <p:spPr>
          <a:xfrm>
            <a:off x="9146902" y="1438644"/>
            <a:ext cx="3045098" cy="757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TX Side: 2-channel FR3 RF </a:t>
            </a:r>
          </a:p>
          <a:p>
            <a:r>
              <a:rPr lang="en-US" sz="2000" b="1" u="sng" dirty="0"/>
              <a:t>Output (to antenna board)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FE594B6-EC6E-DE2A-DCCA-29F0A8E53E80}"/>
              </a:ext>
            </a:extLst>
          </p:cNvPr>
          <p:cNvCxnSpPr>
            <a:cxnSpLocks/>
          </p:cNvCxnSpPr>
          <p:nvPr/>
        </p:nvCxnSpPr>
        <p:spPr>
          <a:xfrm>
            <a:off x="8543109" y="1752549"/>
            <a:ext cx="53122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FBC9BEF-C1AB-BE31-4518-B9B9D654FE35}"/>
              </a:ext>
            </a:extLst>
          </p:cNvPr>
          <p:cNvSpPr/>
          <p:nvPr/>
        </p:nvSpPr>
        <p:spPr>
          <a:xfrm>
            <a:off x="3685178" y="1438644"/>
            <a:ext cx="957943" cy="54958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174571E-32C8-A6A2-BA55-F5D18D6220E6}"/>
              </a:ext>
            </a:extLst>
          </p:cNvPr>
          <p:cNvSpPr txBox="1">
            <a:spLocks/>
          </p:cNvSpPr>
          <p:nvPr/>
        </p:nvSpPr>
        <p:spPr>
          <a:xfrm>
            <a:off x="-182509" y="1343211"/>
            <a:ext cx="3359103" cy="757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b="1" dirty="0"/>
              <a:t>RX Side: 2-channel FR3 RF </a:t>
            </a:r>
          </a:p>
          <a:p>
            <a:pPr algn="r"/>
            <a:r>
              <a:rPr lang="en-US" sz="2000" b="1" u="sng" dirty="0"/>
              <a:t>Input (from antenna board)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1073D19-D513-0D67-C44B-2D316217004B}"/>
              </a:ext>
            </a:extLst>
          </p:cNvPr>
          <p:cNvCxnSpPr>
            <a:cxnSpLocks/>
          </p:cNvCxnSpPr>
          <p:nvPr/>
        </p:nvCxnSpPr>
        <p:spPr>
          <a:xfrm flipH="1">
            <a:off x="3188788" y="1752549"/>
            <a:ext cx="49639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5D15E79-6C6E-F1BE-BCAC-FCD122A849D9}"/>
              </a:ext>
            </a:extLst>
          </p:cNvPr>
          <p:cNvSpPr/>
          <p:nvPr/>
        </p:nvSpPr>
        <p:spPr>
          <a:xfrm>
            <a:off x="3685178" y="5012834"/>
            <a:ext cx="921657" cy="60606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9FC96CB-F6C4-6981-F7D1-00ABE5530CA5}"/>
              </a:ext>
            </a:extLst>
          </p:cNvPr>
          <p:cNvSpPr txBox="1">
            <a:spLocks/>
          </p:cNvSpPr>
          <p:nvPr/>
        </p:nvSpPr>
        <p:spPr>
          <a:xfrm>
            <a:off x="286604" y="4948987"/>
            <a:ext cx="2955350" cy="757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b="1" dirty="0"/>
              <a:t>RX Side: 2-channel IF </a:t>
            </a:r>
          </a:p>
          <a:p>
            <a:pPr algn="r"/>
            <a:r>
              <a:rPr lang="en-US" sz="2000" b="1" u="sng" dirty="0"/>
              <a:t>Output (to USRP/</a:t>
            </a:r>
            <a:r>
              <a:rPr lang="en-US" sz="2000" b="1" u="sng" dirty="0" err="1"/>
              <a:t>RFSoC</a:t>
            </a:r>
            <a:r>
              <a:rPr lang="en-US" sz="2000" b="1" u="sng" dirty="0"/>
              <a:t>)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38DAAC1-4B62-A986-50EC-5C3515A789C2}"/>
              </a:ext>
            </a:extLst>
          </p:cNvPr>
          <p:cNvSpPr txBox="1">
            <a:spLocks/>
          </p:cNvSpPr>
          <p:nvPr/>
        </p:nvSpPr>
        <p:spPr>
          <a:xfrm>
            <a:off x="1950591" y="5903288"/>
            <a:ext cx="8868770" cy="8005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highlight>
                  <a:srgbClr val="FFFF00"/>
                </a:highlight>
                <a:latin typeface="+mn-lt"/>
              </a:rPr>
              <a:t>Two-stage up- and down-conversion is used to meet the out-of-band (OOB) and adjacent channel rejection ratio (ACLR) requirements and strict spectral masks.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0C6704-8D1B-9768-FB28-CA04CBA892D2}"/>
              </a:ext>
            </a:extLst>
          </p:cNvPr>
          <p:cNvSpPr/>
          <p:nvPr/>
        </p:nvSpPr>
        <p:spPr>
          <a:xfrm>
            <a:off x="7442200" y="3690582"/>
            <a:ext cx="1100909" cy="126670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D896450-F8F6-3B34-0E93-439612FE2EFC}"/>
              </a:ext>
            </a:extLst>
          </p:cNvPr>
          <p:cNvCxnSpPr>
            <a:cxnSpLocks/>
          </p:cNvCxnSpPr>
          <p:nvPr/>
        </p:nvCxnSpPr>
        <p:spPr>
          <a:xfrm>
            <a:off x="8543109" y="4351708"/>
            <a:ext cx="53122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5E775D4A-A646-FB22-98CA-8728AC5DE82F}"/>
              </a:ext>
            </a:extLst>
          </p:cNvPr>
          <p:cNvSpPr txBox="1">
            <a:spLocks/>
          </p:cNvSpPr>
          <p:nvPr/>
        </p:nvSpPr>
        <p:spPr>
          <a:xfrm>
            <a:off x="9146903" y="3922335"/>
            <a:ext cx="2785402" cy="884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TX Side: 2-channel IF to baseband down-conversion + filtering + programmable amplification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960B994-CE68-8C23-1A81-AFF024B1805E}"/>
              </a:ext>
            </a:extLst>
          </p:cNvPr>
          <p:cNvSpPr/>
          <p:nvPr/>
        </p:nvSpPr>
        <p:spPr>
          <a:xfrm>
            <a:off x="7442200" y="2040861"/>
            <a:ext cx="1100909" cy="91199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8F711C2C-2B2D-6CB9-110F-7252B123C347}"/>
              </a:ext>
            </a:extLst>
          </p:cNvPr>
          <p:cNvSpPr txBox="1">
            <a:spLocks/>
          </p:cNvSpPr>
          <p:nvPr/>
        </p:nvSpPr>
        <p:spPr>
          <a:xfrm>
            <a:off x="9146903" y="2269075"/>
            <a:ext cx="2612571" cy="757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TX Side: 2-channel baseband to FR3 RF up-conversion + power amplification (PA)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00DEF39-FDB5-CB45-6E13-BF662A3ADFE1}"/>
              </a:ext>
            </a:extLst>
          </p:cNvPr>
          <p:cNvCxnSpPr>
            <a:cxnSpLocks/>
          </p:cNvCxnSpPr>
          <p:nvPr/>
        </p:nvCxnSpPr>
        <p:spPr>
          <a:xfrm>
            <a:off x="8543109" y="2452135"/>
            <a:ext cx="53122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01927FF-A545-5ECF-16A2-33635705A035}"/>
              </a:ext>
            </a:extLst>
          </p:cNvPr>
          <p:cNvSpPr/>
          <p:nvPr/>
        </p:nvSpPr>
        <p:spPr>
          <a:xfrm>
            <a:off x="3685178" y="2040860"/>
            <a:ext cx="1139371" cy="71572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358CBB77-72C7-A640-D8C3-AE9427B02C14}"/>
              </a:ext>
            </a:extLst>
          </p:cNvPr>
          <p:cNvSpPr txBox="1">
            <a:spLocks/>
          </p:cNvSpPr>
          <p:nvPr/>
        </p:nvSpPr>
        <p:spPr>
          <a:xfrm>
            <a:off x="503281" y="2064268"/>
            <a:ext cx="2685507" cy="757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b="1" dirty="0"/>
              <a:t>RX Side: 2-channel low-noise amplification (LNA) +</a:t>
            </a:r>
          </a:p>
          <a:p>
            <a:pPr algn="r"/>
            <a:r>
              <a:rPr lang="en-US" sz="1400" b="1" dirty="0"/>
              <a:t>down-conversion to baseband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9F2B429-86D0-A2BB-D30C-1B55BD41E4F9}"/>
              </a:ext>
            </a:extLst>
          </p:cNvPr>
          <p:cNvCxnSpPr>
            <a:cxnSpLocks/>
          </p:cNvCxnSpPr>
          <p:nvPr/>
        </p:nvCxnSpPr>
        <p:spPr>
          <a:xfrm flipH="1">
            <a:off x="3188788" y="2354766"/>
            <a:ext cx="49639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FEA69057-00E6-A493-C3D4-31D4A9743648}"/>
              </a:ext>
            </a:extLst>
          </p:cNvPr>
          <p:cNvSpPr/>
          <p:nvPr/>
        </p:nvSpPr>
        <p:spPr>
          <a:xfrm>
            <a:off x="3685179" y="3519358"/>
            <a:ext cx="1001122" cy="143792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8DC0D7E6-9423-0C3F-6B15-110751F6978F}"/>
              </a:ext>
            </a:extLst>
          </p:cNvPr>
          <p:cNvSpPr txBox="1">
            <a:spLocks/>
          </p:cNvSpPr>
          <p:nvPr/>
        </p:nvSpPr>
        <p:spPr>
          <a:xfrm>
            <a:off x="615950" y="3359722"/>
            <a:ext cx="2590256" cy="905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b="1" dirty="0"/>
              <a:t>RX Side: 2-channel programmable baseband amplification +</a:t>
            </a:r>
          </a:p>
          <a:p>
            <a:pPr algn="r"/>
            <a:r>
              <a:rPr lang="en-US" sz="1400" b="1" dirty="0"/>
              <a:t>filtering + up-conversion to IF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8A1D1B6-F2A2-00E0-9C8F-82D77E485DB8}"/>
              </a:ext>
            </a:extLst>
          </p:cNvPr>
          <p:cNvCxnSpPr>
            <a:cxnSpLocks/>
          </p:cNvCxnSpPr>
          <p:nvPr/>
        </p:nvCxnSpPr>
        <p:spPr>
          <a:xfrm flipH="1">
            <a:off x="3188788" y="3833265"/>
            <a:ext cx="49639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2369635-41ED-1D12-DDCD-482D50F1F8F8}"/>
              </a:ext>
            </a:extLst>
          </p:cNvPr>
          <p:cNvCxnSpPr>
            <a:cxnSpLocks/>
          </p:cNvCxnSpPr>
          <p:nvPr/>
        </p:nvCxnSpPr>
        <p:spPr>
          <a:xfrm flipH="1">
            <a:off x="3206206" y="5328260"/>
            <a:ext cx="49639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6D11F9ED-587E-1DD5-DEE2-A7B33CE22834}"/>
              </a:ext>
            </a:extLst>
          </p:cNvPr>
          <p:cNvSpPr txBox="1">
            <a:spLocks/>
          </p:cNvSpPr>
          <p:nvPr/>
        </p:nvSpPr>
        <p:spPr>
          <a:xfrm>
            <a:off x="3572334" y="1114917"/>
            <a:ext cx="5192473" cy="329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/>
              <a:t>Front-face of the Pi-Radio FR3 Transceiver Board</a:t>
            </a:r>
          </a:p>
        </p:txBody>
      </p:sp>
    </p:spTree>
    <p:extLst>
      <p:ext uri="{BB962C8B-B14F-4D97-AF65-F5344CB8AC3E}">
        <p14:creationId xmlns:p14="http://schemas.microsoft.com/office/powerpoint/2010/main" val="2923589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BAD99-09DA-37A2-F003-E37CE40A1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203F1-B498-15CB-085A-54E9BD448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21" y="192550"/>
            <a:ext cx="8871045" cy="983615"/>
          </a:xfrm>
        </p:spPr>
        <p:txBody>
          <a:bodyPr>
            <a:noAutofit/>
          </a:bodyPr>
          <a:lstStyle/>
          <a:p>
            <a:r>
              <a:rPr lang="en-US" b="1" dirty="0"/>
              <a:t>Control Plane: Configure Frequency, Gain, Filters, etc.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6B5B81-B14C-C469-7990-A46EE6D15D1C}"/>
              </a:ext>
            </a:extLst>
          </p:cNvPr>
          <p:cNvSpPr txBox="1">
            <a:spLocks/>
          </p:cNvSpPr>
          <p:nvPr/>
        </p:nvSpPr>
        <p:spPr>
          <a:xfrm>
            <a:off x="421424" y="1837575"/>
            <a:ext cx="4858276" cy="369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1600" dirty="0"/>
              <a:t>The Pi-Radio Antenna Board has a Micro-Zed mounted on its bottom-side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q"/>
            </a:pPr>
            <a:endParaRPr lang="en-US" sz="1600" dirty="0"/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1600" dirty="0"/>
              <a:t>Micro-Zed runs Linux. It acts as an SPI/GPIO breakout for the Pi-Radio Transceiver Board for Control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q"/>
            </a:pPr>
            <a:endParaRPr lang="en-US" sz="1600" dirty="0"/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1600" dirty="0"/>
              <a:t>Micro-Zed can either run in stand-alone mode or be connected to a host computer for Control (ex: configure RF frequency, filter banks, various gain levels, clocking tree, etc.)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q"/>
            </a:pPr>
            <a:endParaRPr lang="en-US" sz="1600" i="1" dirty="0"/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1600" dirty="0"/>
              <a:t>Micro-Zed can optionally run PTP for fine-grained control of time-gated control operations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E72A10-CDE9-C90B-2B43-8DF35A715BB7}"/>
              </a:ext>
            </a:extLst>
          </p:cNvPr>
          <p:cNvGrpSpPr/>
          <p:nvPr/>
        </p:nvGrpSpPr>
        <p:grpSpPr>
          <a:xfrm>
            <a:off x="5458488" y="1514104"/>
            <a:ext cx="6733512" cy="4088104"/>
            <a:chOff x="5458488" y="1514104"/>
            <a:chExt cx="6733512" cy="4088104"/>
          </a:xfrm>
        </p:grpSpPr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90FB1C60-5FFE-D361-3113-695053D26FEA}"/>
                </a:ext>
              </a:extLst>
            </p:cNvPr>
            <p:cNvSpPr txBox="1">
              <a:spLocks/>
            </p:cNvSpPr>
            <p:nvPr/>
          </p:nvSpPr>
          <p:spPr>
            <a:xfrm>
              <a:off x="10674175" y="3442739"/>
              <a:ext cx="1517825" cy="68861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b="1" dirty="0"/>
                <a:t>Micro-Zed System on Module (SOM) 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CBA09D7-B80A-9425-8E26-4B7C62CF0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58488" y="1514104"/>
              <a:ext cx="5080704" cy="4088104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DCB39A5-44F7-556B-9DA0-F172D333D8B5}"/>
                </a:ext>
              </a:extLst>
            </p:cNvPr>
            <p:cNvCxnSpPr>
              <a:cxnSpLocks/>
            </p:cNvCxnSpPr>
            <p:nvPr/>
          </p:nvCxnSpPr>
          <p:spPr>
            <a:xfrm>
              <a:off x="8536968" y="3688444"/>
              <a:ext cx="2213118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BBA73A3F-3061-EBC5-BB77-EC375AA52F5F}"/>
                </a:ext>
              </a:extLst>
            </p:cNvPr>
            <p:cNvSpPr txBox="1">
              <a:spLocks/>
            </p:cNvSpPr>
            <p:nvPr/>
          </p:nvSpPr>
          <p:spPr>
            <a:xfrm>
              <a:off x="10717980" y="1514104"/>
              <a:ext cx="1249680" cy="4059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b="1" dirty="0"/>
                <a:t>Ethernet Port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A7F82FB-3D8B-1FBE-0DF8-A71959791121}"/>
                </a:ext>
              </a:extLst>
            </p:cNvPr>
            <p:cNvCxnSpPr>
              <a:cxnSpLocks/>
            </p:cNvCxnSpPr>
            <p:nvPr/>
          </p:nvCxnSpPr>
          <p:spPr>
            <a:xfrm>
              <a:off x="7881615" y="1712849"/>
              <a:ext cx="2868471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1A634584-686E-4E54-5286-62594B4AFAE0}"/>
              </a:ext>
            </a:extLst>
          </p:cNvPr>
          <p:cNvSpPr txBox="1">
            <a:spLocks/>
          </p:cNvSpPr>
          <p:nvPr/>
        </p:nvSpPr>
        <p:spPr>
          <a:xfrm>
            <a:off x="5458488" y="1182360"/>
            <a:ext cx="5080704" cy="317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/>
              <a:t>Back-face of the Pi-Radio Transceiver Board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62428459-2BD3-CA28-EC69-047DAB7F3AE3}"/>
              </a:ext>
            </a:extLst>
          </p:cNvPr>
          <p:cNvSpPr txBox="1">
            <a:spLocks/>
          </p:cNvSpPr>
          <p:nvPr/>
        </p:nvSpPr>
        <p:spPr>
          <a:xfrm>
            <a:off x="0" y="5758366"/>
            <a:ext cx="12192000" cy="800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highlight>
                  <a:srgbClr val="FFFF00"/>
                </a:highlight>
                <a:latin typeface="+mn-lt"/>
              </a:rPr>
              <a:t>Controlling the Transceiver Board is very simple, thanks to the Micro-Zed SOM and its built-in Ethernet port.</a:t>
            </a:r>
          </a:p>
        </p:txBody>
      </p:sp>
    </p:spTree>
    <p:extLst>
      <p:ext uri="{BB962C8B-B14F-4D97-AF65-F5344CB8AC3E}">
        <p14:creationId xmlns:p14="http://schemas.microsoft.com/office/powerpoint/2010/main" val="3129142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6A10F-95A9-86E6-9478-2367A2AD6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EA1670-A53F-0E7F-9E22-BB4F4D371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707" y="1219826"/>
            <a:ext cx="5192473" cy="4199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4C1229-938E-E517-7DFE-84A692FF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34" y="124834"/>
            <a:ext cx="12192000" cy="983615"/>
          </a:xfrm>
        </p:spPr>
        <p:txBody>
          <a:bodyPr>
            <a:normAutofit/>
          </a:bodyPr>
          <a:lstStyle/>
          <a:p>
            <a:r>
              <a:rPr lang="en-US" b="1" dirty="0"/>
              <a:t>Clocking/LO Subsystem: Larger channel counts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CDC46D-C53B-79B8-301D-DDAA6AAF9025}"/>
              </a:ext>
            </a:extLst>
          </p:cNvPr>
          <p:cNvSpPr/>
          <p:nvPr/>
        </p:nvSpPr>
        <p:spPr>
          <a:xfrm>
            <a:off x="6473677" y="4791960"/>
            <a:ext cx="957943" cy="6063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DD3D0D-8C2F-C79A-3F7A-CC802A61CA11}"/>
              </a:ext>
            </a:extLst>
          </p:cNvPr>
          <p:cNvSpPr txBox="1">
            <a:spLocks/>
          </p:cNvSpPr>
          <p:nvPr/>
        </p:nvSpPr>
        <p:spPr>
          <a:xfrm>
            <a:off x="9087979" y="4673457"/>
            <a:ext cx="2808839" cy="757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Optional: Two 10 MHz reference outputs to synchronize across multiple devices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1318997-CC28-5F97-A355-C0B38190B8CE}"/>
              </a:ext>
            </a:extLst>
          </p:cNvPr>
          <p:cNvCxnSpPr>
            <a:cxnSpLocks/>
          </p:cNvCxnSpPr>
          <p:nvPr/>
        </p:nvCxnSpPr>
        <p:spPr>
          <a:xfrm flipV="1">
            <a:off x="7431620" y="5052369"/>
            <a:ext cx="1683655" cy="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B93F48E5-41AF-AC90-9B07-529BAF0A8A13}"/>
              </a:ext>
            </a:extLst>
          </p:cNvPr>
          <p:cNvSpPr txBox="1">
            <a:spLocks/>
          </p:cNvSpPr>
          <p:nvPr/>
        </p:nvSpPr>
        <p:spPr>
          <a:xfrm>
            <a:off x="668703" y="3731866"/>
            <a:ext cx="2489907" cy="757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b="1" dirty="0"/>
              <a:t>Onboard 10 MHz OCXO (0.2ppb ultra-high stability) clock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49B7DA2-B966-7116-19CD-5458D9FF6E4A}"/>
              </a:ext>
            </a:extLst>
          </p:cNvPr>
          <p:cNvCxnSpPr>
            <a:cxnSpLocks/>
          </p:cNvCxnSpPr>
          <p:nvPr/>
        </p:nvCxnSpPr>
        <p:spPr>
          <a:xfrm flipH="1">
            <a:off x="3193446" y="4212013"/>
            <a:ext cx="294349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EA00344-E982-7353-7E02-D26EDC67111C}"/>
              </a:ext>
            </a:extLst>
          </p:cNvPr>
          <p:cNvSpPr/>
          <p:nvPr/>
        </p:nvSpPr>
        <p:spPr>
          <a:xfrm>
            <a:off x="4848076" y="4791960"/>
            <a:ext cx="957943" cy="6006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4B9F734-3AC0-0480-7CE1-E65F69516A5D}"/>
              </a:ext>
            </a:extLst>
          </p:cNvPr>
          <p:cNvSpPr txBox="1">
            <a:spLocks/>
          </p:cNvSpPr>
          <p:nvPr/>
        </p:nvSpPr>
        <p:spPr>
          <a:xfrm>
            <a:off x="668704" y="4674664"/>
            <a:ext cx="2489907" cy="757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b="1" dirty="0"/>
              <a:t>Optional: Two 10 MHz reference inputs to drive the IF and RF LO subsystems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C1F646D-D1C8-6FA2-8D64-269F88DC6CD4}"/>
              </a:ext>
            </a:extLst>
          </p:cNvPr>
          <p:cNvCxnSpPr>
            <a:cxnSpLocks/>
          </p:cNvCxnSpPr>
          <p:nvPr/>
        </p:nvCxnSpPr>
        <p:spPr>
          <a:xfrm flipH="1">
            <a:off x="3193446" y="5033550"/>
            <a:ext cx="165463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1E96A94-EC0A-69B1-4461-9E2618D5664C}"/>
              </a:ext>
            </a:extLst>
          </p:cNvPr>
          <p:cNvSpPr/>
          <p:nvPr/>
        </p:nvSpPr>
        <p:spPr>
          <a:xfrm>
            <a:off x="5559276" y="2878976"/>
            <a:ext cx="1212668" cy="10652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A92FD12-A898-9AE2-4BBB-2120350DF787}"/>
              </a:ext>
            </a:extLst>
          </p:cNvPr>
          <p:cNvCxnSpPr>
            <a:cxnSpLocks/>
          </p:cNvCxnSpPr>
          <p:nvPr/>
        </p:nvCxnSpPr>
        <p:spPr>
          <a:xfrm>
            <a:off x="6771944" y="3341019"/>
            <a:ext cx="2291079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89F193E2-CE42-6F94-77B5-D7C8EA79D1B0}"/>
              </a:ext>
            </a:extLst>
          </p:cNvPr>
          <p:cNvSpPr txBox="1">
            <a:spLocks/>
          </p:cNvSpPr>
          <p:nvPr/>
        </p:nvSpPr>
        <p:spPr>
          <a:xfrm>
            <a:off x="9087979" y="3032678"/>
            <a:ext cx="2685869" cy="757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The local oscillator (LO) subsystem for the IF and RF sub-systems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700A1DA-2CB3-FA62-A3C3-5E27C6B03563}"/>
              </a:ext>
            </a:extLst>
          </p:cNvPr>
          <p:cNvSpPr txBox="1">
            <a:spLocks/>
          </p:cNvSpPr>
          <p:nvPr/>
        </p:nvSpPr>
        <p:spPr>
          <a:xfrm>
            <a:off x="25136" y="5714730"/>
            <a:ext cx="12192000" cy="8005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highlight>
                  <a:srgbClr val="FFFF00"/>
                </a:highlight>
                <a:latin typeface="+mn-lt"/>
              </a:rPr>
              <a:t>The LO subsystem (IF and RF) is synchronized to a 10 MHz reference clock. This 10 MHz clock can be on-board or externally sourced. Multiple devices can share the same reference, to realize larger channel counts.</a:t>
            </a:r>
          </a:p>
        </p:txBody>
      </p:sp>
    </p:spTree>
    <p:extLst>
      <p:ext uri="{BB962C8B-B14F-4D97-AF65-F5344CB8AC3E}">
        <p14:creationId xmlns:p14="http://schemas.microsoft.com/office/powerpoint/2010/main" val="628717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4DF1B-6842-3B96-AF3D-38003EB08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53471-CFE9-F3B7-6D2F-59E46C26D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25" y="0"/>
            <a:ext cx="12192000" cy="983615"/>
          </a:xfrm>
        </p:spPr>
        <p:txBody>
          <a:bodyPr>
            <a:normAutofit/>
          </a:bodyPr>
          <a:lstStyle/>
          <a:p>
            <a:r>
              <a:rPr lang="en-US" b="1" dirty="0"/>
              <a:t>Preliminary Specifications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4434F1A-FD4F-FB6A-9CAB-7CB81FA8B20E}"/>
              </a:ext>
            </a:extLst>
          </p:cNvPr>
          <p:cNvSpPr txBox="1">
            <a:spLocks/>
          </p:cNvSpPr>
          <p:nvPr/>
        </p:nvSpPr>
        <p:spPr>
          <a:xfrm>
            <a:off x="1" y="6057444"/>
            <a:ext cx="12192000" cy="800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600" b="1" i="1" dirty="0">
              <a:highlight>
                <a:srgbClr val="FFFF00"/>
              </a:highlight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85BF433-3A6A-344D-20D9-C78725FE55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010155"/>
              </p:ext>
            </p:extLst>
          </p:nvPr>
        </p:nvGraphicFramePr>
        <p:xfrm>
          <a:off x="2182125" y="804630"/>
          <a:ext cx="8128000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2161457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3419030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35329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Number of Channels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 transmit, 2 receive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54023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Simultaneous TX/RX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9342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Bandwidth (Pi-Radio Transceiver Board)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GHz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8027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Usable Bandwidth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Limited by the bandwidth of the USRP / </a:t>
                      </a:r>
                      <a:r>
                        <a:rPr lang="en-US" sz="1400" dirty="0" err="1"/>
                        <a:t>RFSoC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3497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RF Center Frequency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 – 24 GHz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55315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TX P1dB per channel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16dBm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9252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RX Noise Figure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7125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Baseband filter banks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Programmable with bypass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6895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Baseband gain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Programmable (60dB gain control range)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3907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Antenna Unit-cell Realized Gain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&gt; 5dBi across the entire 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09176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Local oscillators (LO) for all TX and RX chains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Frequency and phase locked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1575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Clock References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Supports On-board and external clocks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0653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Up-/Down-conversion architecture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Two-stage, for ACLR and OOB requirements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4875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Pi-Radio FR3 Kit Includes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Transceiver board (including Micro-Zed) and Antenna Board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286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Mechanical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Metallic Case (8x4x2.5 inches) and Supports provided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75468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Power Supply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12V, 3A (provided)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8126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SDR Hardware schematics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Free and Open-source (GitHub)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564561"/>
                  </a:ext>
                </a:extLst>
              </a:tr>
            </a:tbl>
          </a:graphicData>
        </a:graphic>
      </p:graphicFrame>
      <p:sp>
        <p:nvSpPr>
          <p:cNvPr id="4" name="Subtitle 2">
            <a:extLst>
              <a:ext uri="{FF2B5EF4-FFF2-40B4-BE49-F238E27FC236}">
                <a16:creationId xmlns:a16="http://schemas.microsoft.com/office/drawing/2014/main" id="{C2B9A8DB-8306-F23D-EF83-ECA8CEA39812}"/>
              </a:ext>
            </a:extLst>
          </p:cNvPr>
          <p:cNvSpPr txBox="1">
            <a:spLocks/>
          </p:cNvSpPr>
          <p:nvPr/>
        </p:nvSpPr>
        <p:spPr>
          <a:xfrm>
            <a:off x="1674125" y="6531686"/>
            <a:ext cx="9144000" cy="35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dirty="0"/>
              <a:t>Contact: Aditya Dhananjay and Michael </a:t>
            </a:r>
            <a:r>
              <a:rPr lang="en-US" sz="1400" dirty="0" err="1"/>
              <a:t>Zappe</a:t>
            </a:r>
            <a:r>
              <a:rPr lang="en-US" sz="1400" dirty="0"/>
              <a:t> (</a:t>
            </a:r>
            <a:r>
              <a:rPr lang="en-US" sz="1400" dirty="0">
                <a:hlinkClick r:id="rId2"/>
              </a:rPr>
              <a:t>aditya.dhananjay@pi-rad.io</a:t>
            </a:r>
            <a:r>
              <a:rPr lang="en-US" sz="1400" dirty="0"/>
              <a:t>, </a:t>
            </a:r>
            <a:r>
              <a:rPr lang="en-US" sz="1400" dirty="0">
                <a:hlinkClick r:id="rId3"/>
              </a:rPr>
              <a:t>michael.zappe@pi-rad.io</a:t>
            </a:r>
            <a:r>
              <a:rPr lang="en-US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11665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4DF1B-6842-3B96-AF3D-38003EB08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53471-CFE9-F3B7-6D2F-59E46C26D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25" y="0"/>
            <a:ext cx="12192000" cy="9836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Demonstrations at Conferences (Pre-production hardware)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4434F1A-FD4F-FB6A-9CAB-7CB81FA8B20E}"/>
              </a:ext>
            </a:extLst>
          </p:cNvPr>
          <p:cNvSpPr txBox="1">
            <a:spLocks/>
          </p:cNvSpPr>
          <p:nvPr/>
        </p:nvSpPr>
        <p:spPr>
          <a:xfrm>
            <a:off x="1" y="6057444"/>
            <a:ext cx="12192000" cy="800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600" b="1" i="1" dirty="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50F86D-352E-EA0D-A4D6-A52F7B95E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7" y="1172341"/>
            <a:ext cx="5506810" cy="413010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C118D8-D1EF-4FED-62EA-B927099D1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33" y="1172341"/>
            <a:ext cx="5506810" cy="413010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12AB523-83EF-49C5-1BB3-A1D790191843}"/>
              </a:ext>
            </a:extLst>
          </p:cNvPr>
          <p:cNvSpPr txBox="1">
            <a:spLocks/>
          </p:cNvSpPr>
          <p:nvPr/>
        </p:nvSpPr>
        <p:spPr>
          <a:xfrm>
            <a:off x="150125" y="5229828"/>
            <a:ext cx="5532218" cy="619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NEWSDR 2024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EA8DFED-F17D-4E28-7E72-5FBE8D06E278}"/>
              </a:ext>
            </a:extLst>
          </p:cNvPr>
          <p:cNvSpPr txBox="1">
            <a:spLocks/>
          </p:cNvSpPr>
          <p:nvPr/>
        </p:nvSpPr>
        <p:spPr>
          <a:xfrm>
            <a:off x="5832469" y="5271925"/>
            <a:ext cx="5532218" cy="619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ICC 2024</a:t>
            </a:r>
          </a:p>
        </p:txBody>
      </p:sp>
    </p:spTree>
    <p:extLst>
      <p:ext uri="{BB962C8B-B14F-4D97-AF65-F5344CB8AC3E}">
        <p14:creationId xmlns:p14="http://schemas.microsoft.com/office/powerpoint/2010/main" val="3323285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626</Words>
  <Application>Microsoft Office PowerPoint</Application>
  <PresentationFormat>Widescreen</PresentationFormat>
  <Paragraphs>87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FR3 (6-24 GHz) Software-defined Radio Kit</vt:lpstr>
      <vt:lpstr>Pi-Radio 2-channel FR3 SDR Front-end Kit</vt:lpstr>
      <vt:lpstr>Data Plane: Analog Signal Processing</vt:lpstr>
      <vt:lpstr>Control Plane: Configure Frequency, Gain, Filters, etc.</vt:lpstr>
      <vt:lpstr>Clocking/LO Subsystem: Larger channel counts</vt:lpstr>
      <vt:lpstr>Preliminary Specifications</vt:lpstr>
      <vt:lpstr>Demonstrations at Conferences (Pre-production hardware)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Pi-Radio FR3 Software-defined Radio</dc:title>
  <dc:creator>Aditya Dhananjay</dc:creator>
  <cp:lastModifiedBy>Aditya Dhananjay</cp:lastModifiedBy>
  <cp:revision>99</cp:revision>
  <dcterms:created xsi:type="dcterms:W3CDTF">2024-02-22T15:11:15Z</dcterms:created>
  <dcterms:modified xsi:type="dcterms:W3CDTF">2024-07-19T16:53:29Z</dcterms:modified>
</cp:coreProperties>
</file>